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2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9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3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5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4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2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0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1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8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6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4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70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7CF8C-4596-479D-9FDC-A653B8464A3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1625-8AA4-4A69-AA24-5B61869DA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2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DD28C66-0139-F61C-FF5C-A08D1B830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55" y="5225"/>
            <a:ext cx="7766977" cy="10053175"/>
          </a:xfrm>
          <a:prstGeom prst="rect">
            <a:avLst/>
          </a:prstGeom>
        </p:spPr>
      </p:pic>
      <p:sp>
        <p:nvSpPr>
          <p:cNvPr id="7" name="Control 2">
            <a:extLst>
              <a:ext uri="{FF2B5EF4-FFF2-40B4-BE49-F238E27FC236}">
                <a16:creationId xmlns:a16="http://schemas.microsoft.com/office/drawing/2014/main" id="{C11E7FCC-5D85-0CE5-5EE8-842647C5CE0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838200" y="5524500"/>
            <a:ext cx="7454900" cy="60071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F35FFE-08A3-B2E0-E30E-2F89E1A9ACA1}"/>
              </a:ext>
            </a:extLst>
          </p:cNvPr>
          <p:cNvSpPr txBox="1"/>
          <p:nvPr/>
        </p:nvSpPr>
        <p:spPr>
          <a:xfrm>
            <a:off x="308771" y="369598"/>
            <a:ext cx="556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Destin High School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B1D447-FBFB-4857-ED4F-8227F85C09DF}"/>
              </a:ext>
            </a:extLst>
          </p:cNvPr>
          <p:cNvSpPr txBox="1"/>
          <p:nvPr/>
        </p:nvSpPr>
        <p:spPr>
          <a:xfrm>
            <a:off x="370549" y="1688705"/>
            <a:ext cx="248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Bebas Neue" panose="020B0606020202050201" pitchFamily="34" charset="0"/>
              </a:rPr>
              <a:t>2026 – 2027 SCHOOL YEAR</a:t>
            </a:r>
          </a:p>
        </p:txBody>
      </p:sp>
      <p:sp>
        <p:nvSpPr>
          <p:cNvPr id="12" name="Control 3">
            <a:extLst>
              <a:ext uri="{FF2B5EF4-FFF2-40B4-BE49-F238E27FC236}">
                <a16:creationId xmlns:a16="http://schemas.microsoft.com/office/drawing/2014/main" id="{6488274F-3824-3E2B-753E-13A564C1434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838200" y="5586413"/>
            <a:ext cx="7454900" cy="5870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Control 4">
            <a:extLst>
              <a:ext uri="{FF2B5EF4-FFF2-40B4-BE49-F238E27FC236}">
                <a16:creationId xmlns:a16="http://schemas.microsoft.com/office/drawing/2014/main" id="{32A04F18-8775-F45A-47B0-64C7FB72A28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838200" y="5586413"/>
            <a:ext cx="7454900" cy="5870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Control 5">
            <a:extLst>
              <a:ext uri="{FF2B5EF4-FFF2-40B4-BE49-F238E27FC236}">
                <a16:creationId xmlns:a16="http://schemas.microsoft.com/office/drawing/2014/main" id="{7C377809-E639-6E8E-41BC-889EE7B1A64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838200" y="5524500"/>
            <a:ext cx="7454900" cy="60071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86DF3B-8798-D31E-1577-5F626B3BA238}"/>
              </a:ext>
            </a:extLst>
          </p:cNvPr>
          <p:cNvSpPr txBox="1"/>
          <p:nvPr/>
        </p:nvSpPr>
        <p:spPr>
          <a:xfrm>
            <a:off x="1014673" y="8747712"/>
            <a:ext cx="65253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Maschio’s is an Equal Opportunity Provider.</a:t>
            </a:r>
          </a:p>
        </p:txBody>
      </p:sp>
      <p:sp>
        <p:nvSpPr>
          <p:cNvPr id="4" name="Control 1">
            <a:extLst>
              <a:ext uri="{FF2B5EF4-FFF2-40B4-BE49-F238E27FC236}">
                <a16:creationId xmlns:a16="http://schemas.microsoft.com/office/drawing/2014/main" id="{7017C73A-8B6F-1015-2EA3-00FF90204488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827088" y="4640263"/>
            <a:ext cx="7278687" cy="68643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Control 3">
            <a:extLst>
              <a:ext uri="{FF2B5EF4-FFF2-40B4-BE49-F238E27FC236}">
                <a16:creationId xmlns:a16="http://schemas.microsoft.com/office/drawing/2014/main" id="{32126D6C-934F-4296-BC80-4B0FEAD5FAF8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-7185488" y="3668693"/>
            <a:ext cx="7278687" cy="68643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Control 4">
            <a:extLst>
              <a:ext uri="{FF2B5EF4-FFF2-40B4-BE49-F238E27FC236}">
                <a16:creationId xmlns:a16="http://schemas.microsoft.com/office/drawing/2014/main" id="{4CA23006-924E-B0B5-05B4-638BD32485C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827088" y="4797425"/>
            <a:ext cx="7210425" cy="66230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289D4FEA-50A9-8307-3998-DD09BBCE4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789558"/>
              </p:ext>
            </p:extLst>
          </p:nvPr>
        </p:nvGraphicFramePr>
        <p:xfrm>
          <a:off x="255055" y="1999906"/>
          <a:ext cx="3563018" cy="691260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297430">
                  <a:extLst>
                    <a:ext uri="{9D8B030D-6E8A-4147-A177-3AD203B41FA5}">
                      <a16:colId xmlns:a16="http://schemas.microsoft.com/office/drawing/2014/main" val="3787952706"/>
                    </a:ext>
                  </a:extLst>
                </a:gridCol>
                <a:gridCol w="632794">
                  <a:extLst>
                    <a:ext uri="{9D8B030D-6E8A-4147-A177-3AD203B41FA5}">
                      <a16:colId xmlns:a16="http://schemas.microsoft.com/office/drawing/2014/main" val="4284159769"/>
                    </a:ext>
                  </a:extLst>
                </a:gridCol>
                <a:gridCol w="632794">
                  <a:extLst>
                    <a:ext uri="{9D8B030D-6E8A-4147-A177-3AD203B41FA5}">
                      <a16:colId xmlns:a16="http://schemas.microsoft.com/office/drawing/2014/main" val="2859924939"/>
                    </a:ext>
                  </a:extLst>
                </a:gridCol>
              </a:tblGrid>
              <a:tr h="498215">
                <a:tc gridSpan="2"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Breakfast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00" dirty="0">
                        <a:solidFill>
                          <a:srgbClr val="00206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065318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Breakfast Sandwich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$4.50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000564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French Toast Sticks (4)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$3.00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875623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Assorted Muffin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$3.25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8662011"/>
                  </a:ext>
                </a:extLst>
              </a:tr>
              <a:tr h="498215">
                <a:tc gridSpan="2"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Lunch</a:t>
                      </a: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206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206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347660"/>
                  </a:ext>
                </a:extLst>
              </a:tr>
              <a:tr h="536313">
                <a:tc>
                  <a:txBody>
                    <a:bodyPr/>
                    <a:lstStyle/>
                    <a:p>
                      <a:r>
                        <a:rPr lang="en-US" dirty="0"/>
                        <a:t>Student/Teacher Main Entrée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$7.00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994143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Salad Platter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$7.00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892157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Yogurt Parfait/Overnight Oats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$5.50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7245485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Chicken Wings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$4.75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40513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Chicken Tenders (3)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$4.50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816028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Cheeseburger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$4.75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9764094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Hot Special Sandwich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$5.25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545241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French Fries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$3.50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7983023"/>
                  </a:ext>
                </a:extLst>
              </a:tr>
              <a:tr h="498215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Beverages</a:t>
                      </a: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dirty="0">
                        <a:solidFill>
                          <a:srgbClr val="00206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132919"/>
                  </a:ext>
                </a:extLst>
              </a:tr>
              <a:tr h="347214">
                <a:tc>
                  <a:txBody>
                    <a:bodyPr/>
                    <a:lstStyle/>
                    <a:p>
                      <a:r>
                        <a:rPr lang="en-US" dirty="0"/>
                        <a:t>Bottled Spring Water 16oz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$1.50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020202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Can Beverage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$1.75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751466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Iced Coffee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$4.25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529801"/>
                  </a:ext>
                </a:extLst>
              </a:tr>
              <a:tr h="312117">
                <a:tc>
                  <a:txBody>
                    <a:bodyPr/>
                    <a:lstStyle/>
                    <a:p>
                      <a:r>
                        <a:rPr lang="en-US" dirty="0"/>
                        <a:t>Body Armor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$2.75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276785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24AC45DE-A779-D9B1-C437-403ABE66E3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669417"/>
              </p:ext>
            </p:extLst>
          </p:nvPr>
        </p:nvGraphicFramePr>
        <p:xfrm>
          <a:off x="3753680" y="2092729"/>
          <a:ext cx="3854635" cy="573844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465014">
                  <a:extLst>
                    <a:ext uri="{9D8B030D-6E8A-4147-A177-3AD203B41FA5}">
                      <a16:colId xmlns:a16="http://schemas.microsoft.com/office/drawing/2014/main" val="3787952706"/>
                    </a:ext>
                  </a:extLst>
                </a:gridCol>
                <a:gridCol w="670243">
                  <a:extLst>
                    <a:ext uri="{9D8B030D-6E8A-4147-A177-3AD203B41FA5}">
                      <a16:colId xmlns:a16="http://schemas.microsoft.com/office/drawing/2014/main" val="4284159769"/>
                    </a:ext>
                  </a:extLst>
                </a:gridCol>
                <a:gridCol w="719378">
                  <a:extLst>
                    <a:ext uri="{9D8B030D-6E8A-4147-A177-3AD203B41FA5}">
                      <a16:colId xmlns:a16="http://schemas.microsoft.com/office/drawing/2014/main" val="2479463912"/>
                    </a:ext>
                  </a:extLst>
                </a:gridCol>
              </a:tblGrid>
              <a:tr h="626628">
                <a:tc gridSpan="2"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28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À La Carte 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endParaRPr lang="en-US" sz="2800" b="1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515758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Fresh or Chilled Fruit/Veggie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$1.50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000564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Side Salad/ Fruit Cup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$3.00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544008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Fresh Baked Cookie (2)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$1.00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875623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Greek Yogurt Cup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$2.00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399121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Soft Pretzel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$2.50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1402994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PB&amp;J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$3.50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026385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Brownie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$2.75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994143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Giant Cookie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$2.75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949319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Small Chips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$1.75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40513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Large Chips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$2.00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8789470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Pizza Slice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$3.00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943719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Chocolate/ Candy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$2.75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1254430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marR="0" indent="0" algn="l" rtl="0">
                        <a:spcAft>
                          <a:spcPts val="1400"/>
                        </a:spcAft>
                        <a:buNone/>
                      </a:pPr>
                      <a:r>
                        <a:rPr lang="en-US" sz="153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Cinnamon Roll</a:t>
                      </a:r>
                    </a:p>
                  </a:txBody>
                  <a:tcPr marL="8747" marR="8747" marT="874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$2.00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78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254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8214</TotalTime>
  <Words>161</Words>
  <Application>Microsoft Office PowerPoint</Application>
  <PresentationFormat>Custom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Bebas Neue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Sharon Tepper</dc:creator>
  <cp:lastModifiedBy>Anthony Torchia</cp:lastModifiedBy>
  <cp:revision>21</cp:revision>
  <cp:lastPrinted>2026-04-20T13:15:34Z</cp:lastPrinted>
  <dcterms:created xsi:type="dcterms:W3CDTF">2026-03-17T00:58:36Z</dcterms:created>
  <dcterms:modified xsi:type="dcterms:W3CDTF">2026-05-07T15:48:34Z</dcterms:modified>
</cp:coreProperties>
</file>