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7772400" cy="10058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40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033" autoAdjust="0"/>
  </p:normalViewPr>
  <p:slideViewPr>
    <p:cSldViewPr snapToGrid="0">
      <p:cViewPr varScale="1">
        <p:scale>
          <a:sx n="54" d="100"/>
          <a:sy n="54" d="100"/>
        </p:scale>
        <p:origin x="2549" y="2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B7CF8C-4596-479D-9FDC-A653B8464A38}"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1625-8AA4-4A69-AA24-5B61869DAC24}" type="slidenum">
              <a:rPr lang="en-US" smtClean="0"/>
              <a:t>‹#›</a:t>
            </a:fld>
            <a:endParaRPr lang="en-US"/>
          </a:p>
        </p:txBody>
      </p:sp>
    </p:spTree>
    <p:extLst>
      <p:ext uri="{BB962C8B-B14F-4D97-AF65-F5344CB8AC3E}">
        <p14:creationId xmlns:p14="http://schemas.microsoft.com/office/powerpoint/2010/main" val="600690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B7CF8C-4596-479D-9FDC-A653B8464A38}"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1625-8AA4-4A69-AA24-5B61869DAC24}" type="slidenum">
              <a:rPr lang="en-US" smtClean="0"/>
              <a:t>‹#›</a:t>
            </a:fld>
            <a:endParaRPr lang="en-US"/>
          </a:p>
        </p:txBody>
      </p:sp>
    </p:spTree>
    <p:extLst>
      <p:ext uri="{BB962C8B-B14F-4D97-AF65-F5344CB8AC3E}">
        <p14:creationId xmlns:p14="http://schemas.microsoft.com/office/powerpoint/2010/main" val="817646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B7CF8C-4596-479D-9FDC-A653B8464A38}"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1625-8AA4-4A69-AA24-5B61869DAC24}" type="slidenum">
              <a:rPr lang="en-US" smtClean="0"/>
              <a:t>‹#›</a:t>
            </a:fld>
            <a:endParaRPr lang="en-US"/>
          </a:p>
        </p:txBody>
      </p:sp>
    </p:spTree>
    <p:extLst>
      <p:ext uri="{BB962C8B-B14F-4D97-AF65-F5344CB8AC3E}">
        <p14:creationId xmlns:p14="http://schemas.microsoft.com/office/powerpoint/2010/main" val="2585628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B7CF8C-4596-479D-9FDC-A653B8464A38}"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71625-8AA4-4A69-AA24-5B61869DAC24}" type="slidenum">
              <a:rPr lang="en-US" smtClean="0"/>
              <a:t>‹#›</a:t>
            </a:fld>
            <a:endParaRPr lang="en-US"/>
          </a:p>
        </p:txBody>
      </p:sp>
    </p:spTree>
    <p:extLst>
      <p:ext uri="{BB962C8B-B14F-4D97-AF65-F5344CB8AC3E}">
        <p14:creationId xmlns:p14="http://schemas.microsoft.com/office/powerpoint/2010/main" val="2835305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B7CF8C-4596-479D-9FDC-A653B8464A38}" type="datetimeFigureOut">
              <a:rPr lang="en-US" smtClean="0"/>
              <a:t>8/29/2026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E71625-8AA4-4A69-AA24-5B61869DAC24}" type="slidenum">
              <a:rPr lang="en-US" smtClean="0"/>
              <a:t>‹#›</a:t>
            </a:fld>
            <a:endParaRPr lang="en-US"/>
          </a:p>
        </p:txBody>
      </p:sp>
    </p:spTree>
    <p:extLst>
      <p:ext uri="{BB962C8B-B14F-4D97-AF65-F5344CB8AC3E}">
        <p14:creationId xmlns:p14="http://schemas.microsoft.com/office/powerpoint/2010/main" val="2008713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B7CF8C-4596-479D-9FDC-A653B8464A38}" type="datetimeFigureOut">
              <a:rPr lang="en-US" smtClean="0"/>
              <a:t>8/29/2026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E71625-8AA4-4A69-AA24-5B61869DAC24}" type="slidenum">
              <a:rPr lang="en-US" smtClean="0"/>
              <a:t>‹#›</a:t>
            </a:fld>
            <a:endParaRPr lang="en-US"/>
          </a:p>
        </p:txBody>
      </p:sp>
    </p:spTree>
    <p:extLst>
      <p:ext uri="{BB962C8B-B14F-4D97-AF65-F5344CB8AC3E}">
        <p14:creationId xmlns:p14="http://schemas.microsoft.com/office/powerpoint/2010/main" val="4040287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B7CF8C-4596-479D-9FDC-A653B8464A38}" type="datetimeFigureOut">
              <a:rPr lang="en-US" smtClean="0"/>
              <a:t>8/29/2026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E71625-8AA4-4A69-AA24-5B61869DAC24}" type="slidenum">
              <a:rPr lang="en-US" smtClean="0"/>
              <a:t>‹#›</a:t>
            </a:fld>
            <a:endParaRPr lang="en-US"/>
          </a:p>
        </p:txBody>
      </p:sp>
    </p:spTree>
    <p:extLst>
      <p:ext uri="{BB962C8B-B14F-4D97-AF65-F5344CB8AC3E}">
        <p14:creationId xmlns:p14="http://schemas.microsoft.com/office/powerpoint/2010/main" val="719460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96B7CF8C-4596-479D-9FDC-A653B8464A38}"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71625-8AA4-4A69-AA24-5B61869DAC24}" type="slidenum">
              <a:rPr lang="en-US" smtClean="0"/>
              <a:t>‹#›</a:t>
            </a:fld>
            <a:endParaRPr lang="en-US"/>
          </a:p>
        </p:txBody>
      </p:sp>
    </p:spTree>
    <p:extLst>
      <p:ext uri="{BB962C8B-B14F-4D97-AF65-F5344CB8AC3E}">
        <p14:creationId xmlns:p14="http://schemas.microsoft.com/office/powerpoint/2010/main" val="250424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96B7CF8C-4596-479D-9FDC-A653B8464A38}"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71625-8AA4-4A69-AA24-5B61869DAC24}" type="slidenum">
              <a:rPr lang="en-US" smtClean="0"/>
              <a:t>‹#›</a:t>
            </a:fld>
            <a:endParaRPr lang="en-US"/>
          </a:p>
        </p:txBody>
      </p:sp>
    </p:spTree>
    <p:extLst>
      <p:ext uri="{BB962C8B-B14F-4D97-AF65-F5344CB8AC3E}">
        <p14:creationId xmlns:p14="http://schemas.microsoft.com/office/powerpoint/2010/main" val="16602708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B7CF8C-4596-479D-9FDC-A653B8464A38}"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1625-8AA4-4A69-AA24-5B61869DAC24}" type="slidenum">
              <a:rPr lang="en-US" smtClean="0"/>
              <a:t>‹#›</a:t>
            </a:fld>
            <a:endParaRPr lang="en-US"/>
          </a:p>
        </p:txBody>
      </p:sp>
    </p:spTree>
    <p:extLst>
      <p:ext uri="{BB962C8B-B14F-4D97-AF65-F5344CB8AC3E}">
        <p14:creationId xmlns:p14="http://schemas.microsoft.com/office/powerpoint/2010/main" val="1057834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B7CF8C-4596-479D-9FDC-A653B8464A38}"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71625-8AA4-4A69-AA24-5B61869DAC24}" type="slidenum">
              <a:rPr lang="en-US" smtClean="0"/>
              <a:t>‹#›</a:t>
            </a:fld>
            <a:endParaRPr lang="en-US"/>
          </a:p>
        </p:txBody>
      </p:sp>
    </p:spTree>
    <p:extLst>
      <p:ext uri="{BB962C8B-B14F-4D97-AF65-F5344CB8AC3E}">
        <p14:creationId xmlns:p14="http://schemas.microsoft.com/office/powerpoint/2010/main" val="2737157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96B7CF8C-4596-479D-9FDC-A653B8464A38}" type="datetimeFigureOut">
              <a:rPr lang="en-US" smtClean="0"/>
              <a:t>8/29/2026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DEE71625-8AA4-4A69-AA24-5B61869DAC24}" type="slidenum">
              <a:rPr lang="en-US" smtClean="0"/>
              <a:t>‹#›</a:t>
            </a:fld>
            <a:endParaRPr lang="en-US"/>
          </a:p>
        </p:txBody>
      </p:sp>
    </p:spTree>
    <p:extLst>
      <p:ext uri="{BB962C8B-B14F-4D97-AF65-F5344CB8AC3E}">
        <p14:creationId xmlns:p14="http://schemas.microsoft.com/office/powerpoint/2010/main" val="203212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arketing@maschifoood.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DD28C66-0139-F61C-FF5C-A08D1B830C42}"/>
              </a:ext>
            </a:extLst>
          </p:cNvPr>
          <p:cNvPicPr>
            <a:picLocks noChangeAspect="1"/>
          </p:cNvPicPr>
          <p:nvPr/>
        </p:nvPicPr>
        <p:blipFill>
          <a:blip r:embed="rId2"/>
          <a:stretch>
            <a:fillRect/>
          </a:stretch>
        </p:blipFill>
        <p:spPr>
          <a:xfrm>
            <a:off x="47955" y="5225"/>
            <a:ext cx="7766977" cy="10053175"/>
          </a:xfrm>
          <a:prstGeom prst="rect">
            <a:avLst/>
          </a:prstGeom>
        </p:spPr>
      </p:pic>
      <p:sp>
        <p:nvSpPr>
          <p:cNvPr id="7" name="Control 2">
            <a:extLst>
              <a:ext uri="{FF2B5EF4-FFF2-40B4-BE49-F238E27FC236}">
                <a16:creationId xmlns:a16="http://schemas.microsoft.com/office/drawing/2014/main" id="{C11E7FCC-5D85-0CE5-5EE8-842647C5CE03}"/>
              </a:ext>
            </a:extLst>
          </p:cNvPr>
          <p:cNvSpPr>
            <a:spLocks noChangeArrowheads="1" noChangeShapeType="1"/>
          </p:cNvSpPr>
          <p:nvPr/>
        </p:nvSpPr>
        <p:spPr bwMode="auto">
          <a:xfrm>
            <a:off x="838200" y="5524500"/>
            <a:ext cx="7454900" cy="60071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9" name="TextBox 8">
            <a:extLst>
              <a:ext uri="{FF2B5EF4-FFF2-40B4-BE49-F238E27FC236}">
                <a16:creationId xmlns:a16="http://schemas.microsoft.com/office/drawing/2014/main" id="{DAF35FFE-08A3-B2E0-E30E-2F89E1A9ACA1}"/>
              </a:ext>
            </a:extLst>
          </p:cNvPr>
          <p:cNvSpPr txBox="1"/>
          <p:nvPr/>
        </p:nvSpPr>
        <p:spPr>
          <a:xfrm>
            <a:off x="308771" y="369598"/>
            <a:ext cx="5566914" cy="646331"/>
          </a:xfrm>
          <a:prstGeom prst="rect">
            <a:avLst/>
          </a:prstGeom>
          <a:noFill/>
        </p:spPr>
        <p:txBody>
          <a:bodyPr wrap="square" rtlCol="0">
            <a:spAutoFit/>
          </a:bodyPr>
          <a:lstStyle/>
          <a:p>
            <a:r>
              <a:rPr lang="en-US" b="1" dirty="0">
                <a:solidFill>
                  <a:schemeClr val="bg1"/>
                </a:solidFill>
                <a:latin typeface="Verdana" panose="020B0604030504040204" pitchFamily="34" charset="0"/>
                <a:ea typeface="Verdana" panose="020B0604030504040204" pitchFamily="34" charset="0"/>
              </a:rPr>
              <a:t>Henry Hudson Regional</a:t>
            </a:r>
          </a:p>
          <a:p>
            <a:r>
              <a:rPr lang="en-US" b="1" dirty="0">
                <a:solidFill>
                  <a:schemeClr val="bg1"/>
                </a:solidFill>
                <a:latin typeface="Verdana" panose="020B0604030504040204" pitchFamily="34" charset="0"/>
                <a:ea typeface="Verdana" panose="020B0604030504040204" pitchFamily="34" charset="0"/>
              </a:rPr>
              <a:t>Atlantic Highlands Elementary</a:t>
            </a:r>
          </a:p>
        </p:txBody>
      </p:sp>
      <p:sp>
        <p:nvSpPr>
          <p:cNvPr id="10" name="TextBox 9">
            <a:extLst>
              <a:ext uri="{FF2B5EF4-FFF2-40B4-BE49-F238E27FC236}">
                <a16:creationId xmlns:a16="http://schemas.microsoft.com/office/drawing/2014/main" id="{87B1D447-FBFB-4857-ED4F-8227F85C09DF}"/>
              </a:ext>
            </a:extLst>
          </p:cNvPr>
          <p:cNvSpPr txBox="1"/>
          <p:nvPr/>
        </p:nvSpPr>
        <p:spPr>
          <a:xfrm>
            <a:off x="370549" y="1688705"/>
            <a:ext cx="2489200" cy="400110"/>
          </a:xfrm>
          <a:prstGeom prst="rect">
            <a:avLst/>
          </a:prstGeom>
          <a:noFill/>
        </p:spPr>
        <p:txBody>
          <a:bodyPr wrap="square" rtlCol="0">
            <a:spAutoFit/>
          </a:bodyPr>
          <a:lstStyle/>
          <a:p>
            <a:r>
              <a:rPr lang="en-US" sz="2000" dirty="0">
                <a:solidFill>
                  <a:schemeClr val="bg1"/>
                </a:solidFill>
                <a:latin typeface="Bebas Neue" panose="020B0606020202050201" pitchFamily="34" charset="0"/>
              </a:rPr>
              <a:t>2026 – 2027 SCHOOL YEAR</a:t>
            </a:r>
          </a:p>
        </p:txBody>
      </p:sp>
      <p:sp>
        <p:nvSpPr>
          <p:cNvPr id="12" name="Control 3">
            <a:extLst>
              <a:ext uri="{FF2B5EF4-FFF2-40B4-BE49-F238E27FC236}">
                <a16:creationId xmlns:a16="http://schemas.microsoft.com/office/drawing/2014/main" id="{6488274F-3824-3E2B-753E-13A564C14340}"/>
              </a:ext>
            </a:extLst>
          </p:cNvPr>
          <p:cNvSpPr>
            <a:spLocks noChangeArrowheads="1" noChangeShapeType="1"/>
          </p:cNvSpPr>
          <p:nvPr/>
        </p:nvSpPr>
        <p:spPr bwMode="auto">
          <a:xfrm>
            <a:off x="838200" y="5586413"/>
            <a:ext cx="7454900" cy="587057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17" name="Control 4">
            <a:extLst>
              <a:ext uri="{FF2B5EF4-FFF2-40B4-BE49-F238E27FC236}">
                <a16:creationId xmlns:a16="http://schemas.microsoft.com/office/drawing/2014/main" id="{32A04F18-8775-F45A-47B0-64C7FB72A28B}"/>
              </a:ext>
            </a:extLst>
          </p:cNvPr>
          <p:cNvSpPr>
            <a:spLocks noChangeArrowheads="1" noChangeShapeType="1"/>
          </p:cNvSpPr>
          <p:nvPr/>
        </p:nvSpPr>
        <p:spPr bwMode="auto">
          <a:xfrm>
            <a:off x="838200" y="5586413"/>
            <a:ext cx="7454900" cy="5870575"/>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21" name="Control 5">
            <a:extLst>
              <a:ext uri="{FF2B5EF4-FFF2-40B4-BE49-F238E27FC236}">
                <a16:creationId xmlns:a16="http://schemas.microsoft.com/office/drawing/2014/main" id="{7C377809-E639-6E8E-41BC-889EE7B1A64C}"/>
              </a:ext>
            </a:extLst>
          </p:cNvPr>
          <p:cNvSpPr>
            <a:spLocks noChangeArrowheads="1" noChangeShapeType="1"/>
          </p:cNvSpPr>
          <p:nvPr/>
        </p:nvSpPr>
        <p:spPr bwMode="auto">
          <a:xfrm>
            <a:off x="838200" y="5524500"/>
            <a:ext cx="7454900" cy="600710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2" name="TextBox 1">
            <a:extLst>
              <a:ext uri="{FF2B5EF4-FFF2-40B4-BE49-F238E27FC236}">
                <a16:creationId xmlns:a16="http://schemas.microsoft.com/office/drawing/2014/main" id="{5586DF3B-8798-D31E-1577-5F626B3BA238}"/>
              </a:ext>
            </a:extLst>
          </p:cNvPr>
          <p:cNvSpPr txBox="1"/>
          <p:nvPr/>
        </p:nvSpPr>
        <p:spPr>
          <a:xfrm>
            <a:off x="1014673" y="8747712"/>
            <a:ext cx="6525379" cy="246221"/>
          </a:xfrm>
          <a:prstGeom prst="rect">
            <a:avLst/>
          </a:prstGeom>
          <a:noFill/>
        </p:spPr>
        <p:txBody>
          <a:bodyPr wrap="square" rtlCol="0">
            <a:spAutoFit/>
          </a:bodyPr>
          <a:lstStyle/>
          <a:p>
            <a:pPr algn="r"/>
            <a:r>
              <a:rPr lang="en-US" sz="1000" dirty="0"/>
              <a:t>Maschio’s is an Equal Opportunity Provider.</a:t>
            </a:r>
          </a:p>
        </p:txBody>
      </p:sp>
      <p:sp>
        <p:nvSpPr>
          <p:cNvPr id="4" name="Control 1">
            <a:extLst>
              <a:ext uri="{FF2B5EF4-FFF2-40B4-BE49-F238E27FC236}">
                <a16:creationId xmlns:a16="http://schemas.microsoft.com/office/drawing/2014/main" id="{7017C73A-8B6F-1015-2EA3-00FF90204488}"/>
              </a:ext>
            </a:extLst>
          </p:cNvPr>
          <p:cNvSpPr>
            <a:spLocks noChangeArrowheads="1" noChangeShapeType="1"/>
          </p:cNvSpPr>
          <p:nvPr/>
        </p:nvSpPr>
        <p:spPr bwMode="auto">
          <a:xfrm>
            <a:off x="838200" y="4674153"/>
            <a:ext cx="7278687" cy="686435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18" name="Control 4">
            <a:extLst>
              <a:ext uri="{FF2B5EF4-FFF2-40B4-BE49-F238E27FC236}">
                <a16:creationId xmlns:a16="http://schemas.microsoft.com/office/drawing/2014/main" id="{4CA23006-924E-B0B5-05B4-638BD32485CC}"/>
              </a:ext>
            </a:extLst>
          </p:cNvPr>
          <p:cNvSpPr>
            <a:spLocks noChangeArrowheads="1" noChangeShapeType="1"/>
          </p:cNvSpPr>
          <p:nvPr/>
        </p:nvSpPr>
        <p:spPr bwMode="auto">
          <a:xfrm>
            <a:off x="827088" y="4797425"/>
            <a:ext cx="7210425" cy="6623050"/>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
        <p:nvSpPr>
          <p:cNvPr id="5" name="TextBox 2">
            <a:extLst>
              <a:ext uri="{FF2B5EF4-FFF2-40B4-BE49-F238E27FC236}">
                <a16:creationId xmlns:a16="http://schemas.microsoft.com/office/drawing/2014/main" id="{494C310A-B88A-7B16-23F6-97BCEC50E4B2}"/>
              </a:ext>
            </a:extLst>
          </p:cNvPr>
          <p:cNvSpPr txBox="1"/>
          <p:nvPr/>
        </p:nvSpPr>
        <p:spPr>
          <a:xfrm>
            <a:off x="-5620621" y="1842770"/>
            <a:ext cx="4302177" cy="590931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dirty="0"/>
              <a:t>Please  highlight price and type in price for your item.</a:t>
            </a:r>
          </a:p>
          <a:p>
            <a:pPr marL="285750" indent="-285750">
              <a:buFont typeface="Wingdings" panose="05000000000000000000" pitchFamily="2" charset="2"/>
              <a:buChar char="§"/>
            </a:pPr>
            <a:r>
              <a:rPr lang="en-US" dirty="0"/>
              <a:t>Even though most items have 1  price only, there are 2 columns created in case you need a 2</a:t>
            </a:r>
            <a:r>
              <a:rPr lang="en-US" baseline="30000" dirty="0"/>
              <a:t>nd</a:t>
            </a:r>
            <a:r>
              <a:rPr lang="en-US" dirty="0"/>
              <a:t> price column.</a:t>
            </a:r>
          </a:p>
          <a:p>
            <a:pPr marL="285750" indent="-285750">
              <a:buFont typeface="Wingdings" panose="05000000000000000000" pitchFamily="2" charset="2"/>
              <a:buChar char="§"/>
            </a:pPr>
            <a:r>
              <a:rPr lang="en-US" dirty="0"/>
              <a:t>To insert  a line, please place your cursor on item, then go to top of browser and choose TABLE LAYOUT.  You will then see on top of browser options to choose insert row above, row below, etc.</a:t>
            </a:r>
          </a:p>
          <a:p>
            <a:pPr marL="285750" indent="-285750">
              <a:buFont typeface="Wingdings" panose="05000000000000000000" pitchFamily="2" charset="2"/>
              <a:buChar char="§"/>
            </a:pPr>
            <a:r>
              <a:rPr lang="en-US" dirty="0"/>
              <a:t>Any problems or if you need us to insert something for you, please contact Sharon Tepper or Nichelle Toledo in marketing or email us at </a:t>
            </a:r>
            <a:r>
              <a:rPr lang="en-US" dirty="0">
                <a:hlinkClick r:id="rId3"/>
              </a:rPr>
              <a:t>marketing@maschifoood.com</a:t>
            </a:r>
            <a:r>
              <a:rPr lang="en-US" dirty="0"/>
              <a:t>  </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dirty="0"/>
              <a:t>PLEASE REMEMBER TO MAKE YOUR TEMPLATE A PDF TO SHARE WITH CLIENT. BOTH THE PPT AND PDF MUST BE UPLOADED TO THE S DRIVE. THANK YOU!</a:t>
            </a:r>
          </a:p>
        </p:txBody>
      </p:sp>
      <p:sp>
        <p:nvSpPr>
          <p:cNvPr id="3" name="TextBox 2">
            <a:extLst>
              <a:ext uri="{FF2B5EF4-FFF2-40B4-BE49-F238E27FC236}">
                <a16:creationId xmlns:a16="http://schemas.microsoft.com/office/drawing/2014/main" id="{8059B9C3-67AD-51A9-2974-6092791B9E76}"/>
              </a:ext>
            </a:extLst>
          </p:cNvPr>
          <p:cNvSpPr txBox="1"/>
          <p:nvPr/>
        </p:nvSpPr>
        <p:spPr>
          <a:xfrm>
            <a:off x="1249251" y="9692520"/>
            <a:ext cx="7932080" cy="369332"/>
          </a:xfrm>
          <a:prstGeom prst="rect">
            <a:avLst/>
          </a:prstGeom>
          <a:noFill/>
        </p:spPr>
        <p:txBody>
          <a:bodyPr wrap="square" rtlCol="0">
            <a:spAutoFit/>
          </a:bodyPr>
          <a:lstStyle/>
          <a:p>
            <a:r>
              <a:rPr lang="en-US" sz="1400" dirty="0"/>
              <a:t>Important: À la carte snacks and beverages require funds at the time of purchase</a:t>
            </a:r>
            <a:r>
              <a:rPr lang="en-US" dirty="0"/>
              <a:t>.</a:t>
            </a:r>
          </a:p>
        </p:txBody>
      </p:sp>
      <p:sp>
        <p:nvSpPr>
          <p:cNvPr id="14" name="Control 2">
            <a:extLst>
              <a:ext uri="{FF2B5EF4-FFF2-40B4-BE49-F238E27FC236}">
                <a16:creationId xmlns:a16="http://schemas.microsoft.com/office/drawing/2014/main" id="{EA647DD5-5DF1-89C5-9CF8-1079D2F9EB7E}"/>
              </a:ext>
            </a:extLst>
          </p:cNvPr>
          <p:cNvSpPr>
            <a:spLocks noChangeArrowheads="1" noChangeShapeType="1"/>
          </p:cNvSpPr>
          <p:nvPr/>
        </p:nvSpPr>
        <p:spPr bwMode="auto">
          <a:xfrm>
            <a:off x="1125538" y="4217988"/>
            <a:ext cx="7191375" cy="7272337"/>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graphicFrame>
        <p:nvGraphicFramePr>
          <p:cNvPr id="16" name="Table 15">
            <a:extLst>
              <a:ext uri="{FF2B5EF4-FFF2-40B4-BE49-F238E27FC236}">
                <a16:creationId xmlns:a16="http://schemas.microsoft.com/office/drawing/2014/main" id="{F2789AB5-B3B1-2A3A-6F65-1FE1C5477FEA}"/>
              </a:ext>
            </a:extLst>
          </p:cNvPr>
          <p:cNvGraphicFramePr>
            <a:graphicFrameLocks noGrp="1"/>
          </p:cNvGraphicFramePr>
          <p:nvPr>
            <p:extLst>
              <p:ext uri="{D42A27DB-BD31-4B8C-83A1-F6EECF244321}">
                <p14:modId xmlns:p14="http://schemas.microsoft.com/office/powerpoint/2010/main" val="2587424630"/>
              </p:ext>
            </p:extLst>
          </p:nvPr>
        </p:nvGraphicFramePr>
        <p:xfrm>
          <a:off x="261120" y="2729370"/>
          <a:ext cx="7643286" cy="5828409"/>
        </p:xfrm>
        <a:graphic>
          <a:graphicData uri="http://schemas.openxmlformats.org/drawingml/2006/table">
            <a:tbl>
              <a:tblPr/>
              <a:tblGrid>
                <a:gridCol w="2589865">
                  <a:extLst>
                    <a:ext uri="{9D8B030D-6E8A-4147-A177-3AD203B41FA5}">
                      <a16:colId xmlns:a16="http://schemas.microsoft.com/office/drawing/2014/main" val="1817935528"/>
                    </a:ext>
                  </a:extLst>
                </a:gridCol>
                <a:gridCol w="1145391">
                  <a:extLst>
                    <a:ext uri="{9D8B030D-6E8A-4147-A177-3AD203B41FA5}">
                      <a16:colId xmlns:a16="http://schemas.microsoft.com/office/drawing/2014/main" val="946932372"/>
                    </a:ext>
                  </a:extLst>
                </a:gridCol>
                <a:gridCol w="212580">
                  <a:extLst>
                    <a:ext uri="{9D8B030D-6E8A-4147-A177-3AD203B41FA5}">
                      <a16:colId xmlns:a16="http://schemas.microsoft.com/office/drawing/2014/main" val="4281899371"/>
                    </a:ext>
                  </a:extLst>
                </a:gridCol>
                <a:gridCol w="2833097">
                  <a:extLst>
                    <a:ext uri="{9D8B030D-6E8A-4147-A177-3AD203B41FA5}">
                      <a16:colId xmlns:a16="http://schemas.microsoft.com/office/drawing/2014/main" val="2320060228"/>
                    </a:ext>
                  </a:extLst>
                </a:gridCol>
                <a:gridCol w="862353">
                  <a:extLst>
                    <a:ext uri="{9D8B030D-6E8A-4147-A177-3AD203B41FA5}">
                      <a16:colId xmlns:a16="http://schemas.microsoft.com/office/drawing/2014/main" val="2636610949"/>
                    </a:ext>
                  </a:extLst>
                </a:gridCol>
              </a:tblGrid>
              <a:tr h="343509">
                <a:tc gridSpan="5">
                  <a:txBody>
                    <a:bodyPr/>
                    <a:lstStyle/>
                    <a:p>
                      <a:pPr marR="0" indent="0" algn="ctr" rtl="0">
                        <a:spcAft>
                          <a:spcPts val="1400"/>
                        </a:spcAft>
                        <a:buNone/>
                      </a:pPr>
                      <a:r>
                        <a:rPr lang="en-US" sz="1600" b="1" u="sng" kern="1400" dirty="0">
                          <a:ln>
                            <a:noFill/>
                          </a:ln>
                          <a:solidFill>
                            <a:schemeClr val="bg1"/>
                          </a:solidFill>
                          <a:effectLst/>
                          <a:latin typeface="Redonda" pitchFamily="50" charset="0"/>
                          <a:ea typeface="Redonda" pitchFamily="50" charset="0"/>
                        </a:rPr>
                        <a:t>BREAKFAST</a:t>
                      </a:r>
                      <a:endParaRPr lang="en-US" sz="900" kern="1400" dirty="0">
                        <a:ln>
                          <a:noFill/>
                        </a:ln>
                        <a:solidFill>
                          <a:schemeClr val="bg1"/>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408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302865768"/>
                  </a:ext>
                </a:extLst>
              </a:tr>
              <a:tr h="432878">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Student Breakfast</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a:ln>
                            <a:noFill/>
                          </a:ln>
                          <a:solidFill>
                            <a:srgbClr val="3F3F3F"/>
                          </a:solidFill>
                          <a:effectLst/>
                          <a:latin typeface="Redonda" pitchFamily="50" charset="0"/>
                          <a:ea typeface="Redonda" pitchFamily="50" charset="0"/>
                        </a:rPr>
                        <a:t>$0.00</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a:ln>
                            <a:noFill/>
                          </a:ln>
                          <a:solidFill>
                            <a:srgbClr val="C00000"/>
                          </a:solidFill>
                          <a:effectLst/>
                          <a:latin typeface="Redonda" pitchFamily="50" charset="0"/>
                          <a:ea typeface="Redonda" pitchFamily="50" charset="0"/>
                        </a:rPr>
                        <a:t> </a:t>
                      </a:r>
                      <a:endParaRPr lang="en-US" sz="900" b="0" kern="140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 Reduced Breakfast</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$0.00</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7799771"/>
                  </a:ext>
                </a:extLst>
              </a:tr>
              <a:tr h="260075">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Adult Breakfast</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$3.25</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a:ln>
                            <a:noFill/>
                          </a:ln>
                          <a:solidFill>
                            <a:srgbClr val="C00000"/>
                          </a:solidFill>
                          <a:effectLst/>
                          <a:latin typeface="Redonda" pitchFamily="50" charset="0"/>
                          <a:ea typeface="Redonda" pitchFamily="50" charset="0"/>
                        </a:rPr>
                        <a:t> </a:t>
                      </a:r>
                      <a:endParaRPr lang="en-US" sz="900" b="0" kern="140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 </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4808590"/>
                  </a:ext>
                </a:extLst>
              </a:tr>
              <a:tr h="270205">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 </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dirty="0">
                          <a:ln>
                            <a:noFill/>
                          </a:ln>
                          <a:solidFill>
                            <a:srgbClr val="C00000"/>
                          </a:solidFill>
                          <a:effectLst/>
                          <a:latin typeface="Redonda" pitchFamily="50" charset="0"/>
                          <a:ea typeface="Redonda" pitchFamily="50" charset="0"/>
                        </a:rPr>
                        <a:t> </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 </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 </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70047080"/>
                  </a:ext>
                </a:extLst>
              </a:tr>
              <a:tr h="379928">
                <a:tc gridSpan="5">
                  <a:txBody>
                    <a:bodyPr/>
                    <a:lstStyle/>
                    <a:p>
                      <a:pPr marR="0" indent="0" algn="ctr" rtl="0">
                        <a:spcAft>
                          <a:spcPts val="1400"/>
                        </a:spcAft>
                        <a:buNone/>
                      </a:pPr>
                      <a:r>
                        <a:rPr lang="en-US" sz="1200" b="0" u="sng" kern="1400" dirty="0">
                          <a:ln>
                            <a:noFill/>
                          </a:ln>
                          <a:solidFill>
                            <a:schemeClr val="bg1"/>
                          </a:solidFill>
                          <a:effectLst/>
                          <a:latin typeface="Redonda" pitchFamily="50" charset="0"/>
                          <a:ea typeface="Redonda" pitchFamily="50" charset="0"/>
                        </a:rPr>
                        <a:t>LUNCH</a:t>
                      </a:r>
                      <a:endParaRPr lang="en-US" sz="1200" b="0" kern="1400" dirty="0">
                        <a:ln>
                          <a:noFill/>
                        </a:ln>
                        <a:solidFill>
                          <a:schemeClr val="bg1"/>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408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99467343"/>
                  </a:ext>
                </a:extLst>
              </a:tr>
              <a:tr h="256363">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Student Lunch</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$4.15</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a:ln>
                            <a:noFill/>
                          </a:ln>
                          <a:solidFill>
                            <a:srgbClr val="C00000"/>
                          </a:solidFill>
                          <a:effectLst/>
                          <a:latin typeface="Redonda" pitchFamily="50" charset="0"/>
                          <a:ea typeface="Redonda" pitchFamily="50" charset="0"/>
                        </a:rPr>
                        <a:t> </a:t>
                      </a:r>
                      <a:endParaRPr lang="en-US" sz="900" b="0" kern="140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 Reduced Lunch</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$0.00</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8214876"/>
                  </a:ext>
                </a:extLst>
              </a:tr>
              <a:tr h="222623">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 Student Entrée Only</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000000"/>
                          </a:solidFill>
                          <a:effectLst/>
                          <a:latin typeface="Redonda" pitchFamily="50" charset="0"/>
                          <a:ea typeface="Redonda" pitchFamily="50" charset="0"/>
                        </a:rPr>
                        <a:t>$3.60</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dirty="0">
                          <a:ln>
                            <a:noFill/>
                          </a:ln>
                          <a:solidFill>
                            <a:srgbClr val="C00000"/>
                          </a:solidFill>
                          <a:effectLst/>
                          <a:latin typeface="Redonda" pitchFamily="50" charset="0"/>
                          <a:ea typeface="Redonda" pitchFamily="50" charset="0"/>
                        </a:rPr>
                        <a:t> </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fr-FR" sz="1200" b="0" kern="1400" dirty="0">
                          <a:ln>
                            <a:noFill/>
                          </a:ln>
                          <a:solidFill>
                            <a:srgbClr val="000000"/>
                          </a:solidFill>
                          <a:effectLst/>
                          <a:latin typeface="Redonda" pitchFamily="50" charset="0"/>
                          <a:ea typeface="Redonda" pitchFamily="50" charset="0"/>
                        </a:rPr>
                        <a:t> </a:t>
                      </a:r>
                      <a:r>
                        <a:rPr lang="fr-FR" sz="1200" b="0" kern="1400" dirty="0" err="1">
                          <a:ln>
                            <a:noFill/>
                          </a:ln>
                          <a:solidFill>
                            <a:srgbClr val="000000"/>
                          </a:solidFill>
                          <a:effectLst/>
                          <a:latin typeface="Redonda" pitchFamily="50" charset="0"/>
                          <a:ea typeface="Redonda" pitchFamily="50" charset="0"/>
                        </a:rPr>
                        <a:t>Adult</a:t>
                      </a:r>
                      <a:r>
                        <a:rPr lang="fr-FR" sz="1200" b="0" kern="1400" dirty="0">
                          <a:ln>
                            <a:noFill/>
                          </a:ln>
                          <a:solidFill>
                            <a:srgbClr val="000000"/>
                          </a:solidFill>
                          <a:effectLst/>
                          <a:latin typeface="Redonda" pitchFamily="50" charset="0"/>
                          <a:ea typeface="Redonda" pitchFamily="50" charset="0"/>
                        </a:rPr>
                        <a:t> Lunch</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000000"/>
                          </a:solidFill>
                          <a:effectLst/>
                          <a:latin typeface="Redonda" pitchFamily="50" charset="0"/>
                          <a:ea typeface="Redonda" pitchFamily="50" charset="0"/>
                        </a:rPr>
                        <a:t>$5.00</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2336997"/>
                  </a:ext>
                </a:extLst>
              </a:tr>
              <a:tr h="230225">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 </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 </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a:ln>
                            <a:noFill/>
                          </a:ln>
                          <a:solidFill>
                            <a:srgbClr val="C00000"/>
                          </a:solidFill>
                          <a:effectLst/>
                          <a:latin typeface="Redonda" pitchFamily="50" charset="0"/>
                          <a:ea typeface="Redonda" pitchFamily="50" charset="0"/>
                        </a:rPr>
                        <a:t> </a:t>
                      </a:r>
                      <a:endParaRPr lang="en-US" sz="900" b="0" kern="140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 </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 </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0195531"/>
                  </a:ext>
                </a:extLst>
              </a:tr>
              <a:tr h="356628">
                <a:tc gridSpan="5">
                  <a:txBody>
                    <a:bodyPr/>
                    <a:lstStyle/>
                    <a:p>
                      <a:pPr marR="0" indent="0" algn="ctr" rtl="0">
                        <a:spcAft>
                          <a:spcPts val="1400"/>
                        </a:spcAft>
                        <a:buNone/>
                      </a:pPr>
                      <a:r>
                        <a:rPr lang="en-US" sz="1200" b="0" u="sng" kern="1400" dirty="0">
                          <a:ln>
                            <a:noFill/>
                          </a:ln>
                          <a:solidFill>
                            <a:schemeClr val="bg1"/>
                          </a:solidFill>
                          <a:effectLst/>
                          <a:latin typeface="Redonda" pitchFamily="50" charset="0"/>
                          <a:ea typeface="Redonda" pitchFamily="50" charset="0"/>
                        </a:rPr>
                        <a:t>BEVERAGES</a:t>
                      </a:r>
                      <a:endParaRPr lang="en-US" sz="1200" b="0" kern="1400" dirty="0">
                        <a:ln>
                          <a:noFill/>
                        </a:ln>
                        <a:solidFill>
                          <a:schemeClr val="bg1"/>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408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246599840"/>
                  </a:ext>
                </a:extLst>
              </a:tr>
              <a:tr h="243526">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 Milk</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$0.85</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dirty="0">
                          <a:ln>
                            <a:noFill/>
                          </a:ln>
                          <a:solidFill>
                            <a:srgbClr val="C00000"/>
                          </a:solidFill>
                          <a:effectLst/>
                          <a:latin typeface="Redonda" pitchFamily="50" charset="0"/>
                          <a:ea typeface="Redonda" pitchFamily="50" charset="0"/>
                        </a:rPr>
                        <a:t> </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000000"/>
                          </a:solidFill>
                          <a:effectLst/>
                          <a:latin typeface="Redonda" pitchFamily="50" charset="0"/>
                          <a:ea typeface="Redonda" pitchFamily="50" charset="0"/>
                        </a:rPr>
                        <a:t>100% Juice 4oz</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000000"/>
                          </a:solidFill>
                          <a:effectLst/>
                          <a:latin typeface="Redonda" pitchFamily="50" charset="0"/>
                          <a:ea typeface="Redonda" pitchFamily="50" charset="0"/>
                        </a:rPr>
                        <a:t>$0.85</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72795247"/>
                  </a:ext>
                </a:extLst>
              </a:tr>
              <a:tr h="253624">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Bottled Water  8 oz./16 oz.</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$1.00/1.60</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a:ln>
                            <a:noFill/>
                          </a:ln>
                          <a:solidFill>
                            <a:srgbClr val="C00000"/>
                          </a:solidFill>
                          <a:effectLst/>
                          <a:latin typeface="Redonda" pitchFamily="50" charset="0"/>
                          <a:ea typeface="Redonda" pitchFamily="50" charset="0"/>
                        </a:rPr>
                        <a:t> </a:t>
                      </a:r>
                      <a:endParaRPr lang="en-US" sz="900" b="0" kern="140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000000"/>
                          </a:solidFill>
                          <a:effectLst/>
                          <a:latin typeface="Redonda" pitchFamily="50" charset="0"/>
                          <a:ea typeface="Redonda" pitchFamily="50" charset="0"/>
                        </a:rPr>
                        <a:t>100% Sparking Juice </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000000"/>
                          </a:solidFill>
                          <a:effectLst/>
                          <a:latin typeface="Redonda" pitchFamily="50" charset="0"/>
                          <a:ea typeface="Redonda" pitchFamily="50" charset="0"/>
                        </a:rPr>
                        <a:t>$2.00</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6574709"/>
                  </a:ext>
                </a:extLst>
              </a:tr>
              <a:tr h="215365">
                <a:tc>
                  <a:txBody>
                    <a:bodyPr/>
                    <a:lstStyle/>
                    <a:p>
                      <a:pPr marR="0" indent="0" algn="l" rtl="0">
                        <a:spcAft>
                          <a:spcPts val="1400"/>
                        </a:spcAft>
                        <a:buNone/>
                      </a:pP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dirty="0">
                          <a:ln>
                            <a:noFill/>
                          </a:ln>
                          <a:solidFill>
                            <a:srgbClr val="C00000"/>
                          </a:solidFill>
                          <a:effectLst/>
                          <a:latin typeface="Redonda" pitchFamily="50" charset="0"/>
                          <a:ea typeface="Redonda" pitchFamily="50" charset="0"/>
                        </a:rPr>
                        <a:t> </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11883449"/>
                  </a:ext>
                </a:extLst>
              </a:tr>
              <a:tr h="192000">
                <a:tc>
                  <a:txBody>
                    <a:bodyPr/>
                    <a:lstStyle/>
                    <a:p>
                      <a:pPr marR="0" indent="0" algn="l" rtl="0">
                        <a:spcAft>
                          <a:spcPts val="1400"/>
                        </a:spcAft>
                        <a:buNone/>
                      </a:pP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a:ln>
                            <a:noFill/>
                          </a:ln>
                          <a:solidFill>
                            <a:srgbClr val="C00000"/>
                          </a:solidFill>
                          <a:effectLst/>
                          <a:latin typeface="Redonda" pitchFamily="50" charset="0"/>
                          <a:ea typeface="Redonda" pitchFamily="50" charset="0"/>
                        </a:rPr>
                        <a:t> </a:t>
                      </a:r>
                      <a:endParaRPr lang="en-US" sz="900" b="0" kern="140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4910783"/>
                  </a:ext>
                </a:extLst>
              </a:tr>
              <a:tr h="202326">
                <a:tc>
                  <a:txBody>
                    <a:bodyPr/>
                    <a:lstStyle/>
                    <a:p>
                      <a:pPr marR="0" indent="0" algn="l" rtl="0">
                        <a:spcAft>
                          <a:spcPts val="1400"/>
                        </a:spcAft>
                        <a:buNone/>
                      </a:pP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dirty="0">
                          <a:ln>
                            <a:noFill/>
                          </a:ln>
                          <a:solidFill>
                            <a:srgbClr val="C00000"/>
                          </a:solidFill>
                          <a:effectLst/>
                          <a:latin typeface="Redonda" pitchFamily="50" charset="0"/>
                          <a:ea typeface="Redonda" pitchFamily="50" charset="0"/>
                        </a:rPr>
                        <a:t> </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0763841"/>
                  </a:ext>
                </a:extLst>
              </a:tr>
              <a:tr h="253624">
                <a:tc>
                  <a:txBody>
                    <a:bodyPr/>
                    <a:lstStyle/>
                    <a:p>
                      <a:pPr marR="0" indent="0" algn="l" rtl="0">
                        <a:spcAft>
                          <a:spcPts val="1400"/>
                        </a:spcAft>
                        <a:buNone/>
                      </a:pP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3930898"/>
                  </a:ext>
                </a:extLst>
              </a:tr>
              <a:tr h="253624">
                <a:tc gridSpan="5">
                  <a:txBody>
                    <a:bodyPr/>
                    <a:lstStyle/>
                    <a:p>
                      <a:pPr marR="0" indent="0" algn="ctr" rtl="0">
                        <a:spcAft>
                          <a:spcPts val="1400"/>
                        </a:spcAft>
                        <a:buNone/>
                      </a:pPr>
                      <a:r>
                        <a:rPr lang="en-US" sz="1200" b="0" u="sng" kern="1400" dirty="0">
                          <a:ln>
                            <a:noFill/>
                          </a:ln>
                          <a:solidFill>
                            <a:schemeClr val="bg1"/>
                          </a:solidFill>
                          <a:effectLst/>
                          <a:latin typeface="Redonda" pitchFamily="50" charset="0"/>
                          <a:ea typeface="Redonda" pitchFamily="50" charset="0"/>
                        </a:rPr>
                        <a:t>À LA CARTE SNACKS</a:t>
                      </a:r>
                      <a:endParaRPr lang="en-US" sz="1200" b="0" kern="1400" dirty="0">
                        <a:ln>
                          <a:noFill/>
                        </a:ln>
                        <a:solidFill>
                          <a:schemeClr val="bg1"/>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5408E"/>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66653444"/>
                  </a:ext>
                </a:extLst>
              </a:tr>
              <a:tr h="253624">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Fresh or Chilled Fruit</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$0.85</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dirty="0">
                          <a:ln>
                            <a:noFill/>
                          </a:ln>
                          <a:solidFill>
                            <a:srgbClr val="C00000"/>
                          </a:solidFill>
                          <a:effectLst/>
                          <a:latin typeface="Redonda" pitchFamily="50" charset="0"/>
                          <a:ea typeface="Redonda" pitchFamily="50" charset="0"/>
                        </a:rPr>
                        <a:t> </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000000"/>
                          </a:solidFill>
                          <a:effectLst/>
                          <a:latin typeface="Redonda" pitchFamily="50" charset="0"/>
                          <a:ea typeface="Redonda" pitchFamily="50" charset="0"/>
                        </a:rPr>
                        <a:t>Powered Donut</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000000"/>
                          </a:solidFill>
                          <a:effectLst/>
                          <a:latin typeface="Redonda" pitchFamily="50" charset="0"/>
                          <a:ea typeface="Redonda" pitchFamily="50" charset="0"/>
                        </a:rPr>
                        <a:t>$2.25</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61240261"/>
                  </a:ext>
                </a:extLst>
              </a:tr>
              <a:tr h="253624">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Vegetable Side</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$0.85</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a:ln>
                            <a:noFill/>
                          </a:ln>
                          <a:solidFill>
                            <a:srgbClr val="C00000"/>
                          </a:solidFill>
                          <a:effectLst/>
                          <a:latin typeface="Redonda" pitchFamily="50" charset="0"/>
                          <a:ea typeface="Redonda" pitchFamily="50" charset="0"/>
                        </a:rPr>
                        <a:t> </a:t>
                      </a:r>
                      <a:endParaRPr lang="en-US" sz="900" b="0" kern="140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000000"/>
                          </a:solidFill>
                          <a:effectLst/>
                          <a:latin typeface="Redonda" pitchFamily="50" charset="0"/>
                          <a:ea typeface="Redonda" pitchFamily="50" charset="0"/>
                        </a:rPr>
                        <a:t>Soft Pretzel</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000000"/>
                          </a:solidFill>
                          <a:effectLst/>
                          <a:latin typeface="Redonda" pitchFamily="50" charset="0"/>
                          <a:ea typeface="Redonda" pitchFamily="50" charset="0"/>
                        </a:rPr>
                        <a:t>$1.45</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5596544"/>
                  </a:ext>
                </a:extLst>
              </a:tr>
              <a:tr h="211592">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Baked Chips</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$1.25</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dirty="0">
                          <a:ln>
                            <a:noFill/>
                          </a:ln>
                          <a:solidFill>
                            <a:srgbClr val="C00000"/>
                          </a:solidFill>
                          <a:effectLst/>
                          <a:latin typeface="Redonda" pitchFamily="50" charset="0"/>
                          <a:ea typeface="Redonda" pitchFamily="50" charset="0"/>
                        </a:rPr>
                        <a:t> </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000000"/>
                          </a:solidFill>
                          <a:effectLst/>
                          <a:latin typeface="Redonda" pitchFamily="50" charset="0"/>
                          <a:ea typeface="Redonda" pitchFamily="50" charset="0"/>
                        </a:rPr>
                        <a:t>Fresh Baked Cookie</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000000"/>
                          </a:solidFill>
                          <a:effectLst/>
                          <a:latin typeface="Redonda" pitchFamily="50" charset="0"/>
                          <a:ea typeface="Redonda" pitchFamily="50" charset="0"/>
                        </a:rPr>
                        <a:t>$0.85</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96057282"/>
                  </a:ext>
                </a:extLst>
              </a:tr>
              <a:tr h="227074">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Churro</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$1.25</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a:ln>
                            <a:noFill/>
                          </a:ln>
                          <a:solidFill>
                            <a:srgbClr val="C00000"/>
                          </a:solidFill>
                          <a:effectLst/>
                          <a:latin typeface="Redonda" pitchFamily="50" charset="0"/>
                          <a:ea typeface="Redonda" pitchFamily="50" charset="0"/>
                        </a:rPr>
                        <a:t> </a:t>
                      </a:r>
                      <a:endParaRPr lang="en-US" sz="900" b="0" kern="140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000000"/>
                          </a:solidFill>
                          <a:effectLst/>
                          <a:latin typeface="Redonda" pitchFamily="50" charset="0"/>
                          <a:ea typeface="Redonda" pitchFamily="50" charset="0"/>
                        </a:rPr>
                        <a:t>Ice Cream</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dirty="0">
                          <a:ln>
                            <a:noFill/>
                          </a:ln>
                          <a:solidFill>
                            <a:srgbClr val="000000"/>
                          </a:solidFill>
                          <a:effectLst/>
                          <a:latin typeface="Redonda" pitchFamily="50" charset="0"/>
                          <a:ea typeface="Redonda" pitchFamily="50" charset="0"/>
                        </a:rPr>
                        <a:t>$2.00/$2.50</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3405844"/>
                  </a:ext>
                </a:extLst>
              </a:tr>
              <a:tr h="228600">
                <a:tc>
                  <a:txBody>
                    <a:bodyPr/>
                    <a:lstStyle/>
                    <a:p>
                      <a:pPr marR="0" indent="0" algn="l" rtl="0">
                        <a:spcAft>
                          <a:spcPts val="1400"/>
                        </a:spcAft>
                        <a:buNone/>
                      </a:pPr>
                      <a:r>
                        <a:rPr lang="en-US" sz="1200" b="0" kern="1400" dirty="0">
                          <a:ln>
                            <a:noFill/>
                          </a:ln>
                          <a:solidFill>
                            <a:srgbClr val="3F3F3F"/>
                          </a:solidFill>
                          <a:effectLst/>
                          <a:latin typeface="Redonda" pitchFamily="50" charset="0"/>
                          <a:ea typeface="Redonda" pitchFamily="50" charset="0"/>
                        </a:rPr>
                        <a:t>Cereal Bar</a:t>
                      </a:r>
                      <a:endParaRPr lang="en-US" sz="12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3F3F3F"/>
                          </a:solidFill>
                          <a:effectLst/>
                          <a:latin typeface="Redonda" pitchFamily="50" charset="0"/>
                          <a:ea typeface="Redonda" pitchFamily="50" charset="0"/>
                        </a:rPr>
                        <a:t>$1.25</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200" b="0" kern="1400" dirty="0">
                          <a:ln>
                            <a:noFill/>
                          </a:ln>
                          <a:solidFill>
                            <a:srgbClr val="C00000"/>
                          </a:solidFill>
                          <a:effectLst/>
                          <a:latin typeface="Redonda" pitchFamily="50" charset="0"/>
                          <a:ea typeface="Redonda" pitchFamily="50" charset="0"/>
                        </a:rPr>
                        <a:t> </a:t>
                      </a: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000000"/>
                          </a:solidFill>
                          <a:effectLst/>
                          <a:latin typeface="Redonda" pitchFamily="50" charset="0"/>
                          <a:ea typeface="Redonda" pitchFamily="50" charset="0"/>
                        </a:rPr>
                        <a:t>Rice Krispie</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000000"/>
                          </a:solidFill>
                          <a:effectLst/>
                          <a:latin typeface="Redonda" pitchFamily="50" charset="0"/>
                          <a:ea typeface="Redonda" pitchFamily="50" charset="0"/>
                        </a:rPr>
                        <a:t>$1.25</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0731627"/>
                  </a:ext>
                </a:extLst>
              </a:tr>
              <a:tr h="277379">
                <a:tc>
                  <a:txBody>
                    <a:bodyPr/>
                    <a:lstStyle/>
                    <a:p>
                      <a:pPr marR="0" indent="0" algn="l" rtl="0">
                        <a:spcAft>
                          <a:spcPts val="1400"/>
                        </a:spcAft>
                        <a:buNone/>
                      </a:pPr>
                      <a:r>
                        <a:rPr lang="en-US" sz="1200" b="0" kern="1400" dirty="0">
                          <a:ln>
                            <a:noFill/>
                          </a:ln>
                          <a:solidFill>
                            <a:srgbClr val="000000"/>
                          </a:solidFill>
                          <a:effectLst/>
                          <a:latin typeface="Redonda" pitchFamily="50" charset="0"/>
                          <a:ea typeface="Redonda" pitchFamily="50" charset="0"/>
                        </a:rPr>
                        <a:t>Fruit Roll Up</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000000"/>
                          </a:solidFill>
                          <a:effectLst/>
                          <a:latin typeface="Redonda" pitchFamily="50" charset="0"/>
                          <a:ea typeface="Redonda" pitchFamily="50" charset="0"/>
                        </a:rPr>
                        <a:t>$1.25</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endParaRPr lang="en-US" sz="900" b="0" kern="1400" dirty="0">
                        <a:ln>
                          <a:noFill/>
                        </a:ln>
                        <a:solidFill>
                          <a:srgbClr val="000000"/>
                        </a:solidFill>
                        <a:effectLst/>
                        <a:latin typeface="Redonda" pitchFamily="50" charset="0"/>
                        <a:ea typeface="Redonda" pitchFamily="50" charset="0"/>
                      </a:endParaRP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l" rtl="0">
                        <a:spcAft>
                          <a:spcPts val="1400"/>
                        </a:spcAft>
                        <a:buNone/>
                      </a:pPr>
                      <a:r>
                        <a:rPr lang="en-US" sz="1200" b="0" kern="1400" dirty="0">
                          <a:ln>
                            <a:noFill/>
                          </a:ln>
                          <a:solidFill>
                            <a:srgbClr val="000000"/>
                          </a:solidFill>
                          <a:effectLst/>
                          <a:latin typeface="Redonda" pitchFamily="50" charset="0"/>
                          <a:ea typeface="Redonda" pitchFamily="50" charset="0"/>
                        </a:rPr>
                        <a:t>Pop Tart</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R="0" indent="0" algn="ctr" rtl="0">
                        <a:spcAft>
                          <a:spcPts val="1400"/>
                        </a:spcAft>
                        <a:buNone/>
                      </a:pPr>
                      <a:r>
                        <a:rPr lang="en-US" sz="1400" b="0" kern="1400" dirty="0">
                          <a:ln>
                            <a:noFill/>
                          </a:ln>
                          <a:solidFill>
                            <a:srgbClr val="000000"/>
                          </a:solidFill>
                          <a:effectLst/>
                          <a:latin typeface="Redonda" pitchFamily="50" charset="0"/>
                          <a:ea typeface="Redonda" pitchFamily="50" charset="0"/>
                        </a:rPr>
                        <a:t>$1.25</a:t>
                      </a:r>
                    </a:p>
                  </a:txBody>
                  <a:tcPr marL="8225" marR="8225" marT="82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15459426"/>
                  </a:ext>
                </a:extLst>
              </a:tr>
            </a:tbl>
          </a:graphicData>
        </a:graphic>
      </p:graphicFrame>
      <p:sp>
        <p:nvSpPr>
          <p:cNvPr id="19" name="Control 3">
            <a:extLst>
              <a:ext uri="{FF2B5EF4-FFF2-40B4-BE49-F238E27FC236}">
                <a16:creationId xmlns:a16="http://schemas.microsoft.com/office/drawing/2014/main" id="{2EAE3E96-3EE3-DA56-1F4F-D0D748165E30}"/>
              </a:ext>
            </a:extLst>
          </p:cNvPr>
          <p:cNvSpPr>
            <a:spLocks noChangeArrowheads="1" noChangeShapeType="1"/>
          </p:cNvSpPr>
          <p:nvPr/>
        </p:nvSpPr>
        <p:spPr bwMode="auto">
          <a:xfrm>
            <a:off x="1125538" y="4217988"/>
            <a:ext cx="7191375" cy="7272337"/>
          </a:xfrm>
          <a:prstGeom prst="rect">
            <a:avLst/>
          </a:prstGeom>
          <a:noFill/>
          <a:ln>
            <a:noFill/>
          </a:ln>
          <a:effectLst/>
          <a:extLst>
            <a:ext uri="{91240B29-F687-4F45-9708-019B960494DF}">
              <a14:hiddenLine xmlns:a14="http://schemas.microsoft.com/office/drawing/2010/main" w="9525" algn="in">
                <a:no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vert="horz" wrap="square" lIns="0" tIns="0" rIns="0" bIns="0" numCol="1" anchor="t" anchorCtr="0" compatLnSpc="1">
            <a:prstTxWarp prst="textNoShape">
              <a:avLst/>
            </a:prstTxWarp>
          </a:bodyPr>
          <a:lstStyle/>
          <a:p>
            <a:endParaRPr lang="en-US"/>
          </a:p>
        </p:txBody>
      </p:sp>
    </p:spTree>
    <p:extLst>
      <p:ext uri="{BB962C8B-B14F-4D97-AF65-F5344CB8AC3E}">
        <p14:creationId xmlns:p14="http://schemas.microsoft.com/office/powerpoint/2010/main" val="40872542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1249</TotalTime>
  <Words>314</Words>
  <Application>Microsoft Office PowerPoint</Application>
  <PresentationFormat>Custom</PresentationFormat>
  <Paragraphs>85</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Bebas Neue</vt:lpstr>
      <vt:lpstr>Calibri</vt:lpstr>
      <vt:lpstr>Calibri Light</vt:lpstr>
      <vt:lpstr>Redonda</vt:lpstr>
      <vt:lpstr>Verdana</vt:lpstr>
      <vt:lpstr>Wingdings</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Sharon Tepper</dc:creator>
  <cp:lastModifiedBy>cclarke</cp:lastModifiedBy>
  <cp:revision>20</cp:revision>
  <cp:lastPrinted>2026-03-30T14:14:56Z</cp:lastPrinted>
  <dcterms:created xsi:type="dcterms:W3CDTF">2026-03-17T00:58:36Z</dcterms:created>
  <dcterms:modified xsi:type="dcterms:W3CDTF">2026-08-29T18:25:27Z</dcterms:modified>
</cp:coreProperties>
</file>